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66" r:id="rId16"/>
    <p:sldId id="275" r:id="rId17"/>
    <p:sldId id="284" r:id="rId18"/>
    <p:sldId id="298" r:id="rId19"/>
    <p:sldId id="300" r:id="rId20"/>
    <p:sldId id="303" r:id="rId21"/>
    <p:sldId id="279" r:id="rId22"/>
    <p:sldId id="299" r:id="rId23"/>
    <p:sldId id="280" r:id="rId24"/>
    <p:sldId id="268" r:id="rId25"/>
    <p:sldId id="269" r:id="rId26"/>
    <p:sldId id="301" r:id="rId27"/>
    <p:sldId id="283" r:id="rId28"/>
    <p:sldId id="270" r:id="rId29"/>
    <p:sldId id="281" r:id="rId30"/>
    <p:sldId id="302" r:id="rId31"/>
    <p:sldId id="282" r:id="rId32"/>
    <p:sldId id="304" r:id="rId33"/>
  </p:sldIdLst>
  <p:sldSz cx="9144000" cy="5143500" type="screen16x9"/>
  <p:notesSz cx="6858000" cy="9144000"/>
  <p:embeddedFontLst>
    <p:embeddedFont>
      <p:font typeface="Average" panose="020B0604020202020204" charset="0"/>
      <p:regular r:id="rId35"/>
    </p:embeddedFont>
    <p:embeddedFont>
      <p:font typeface="Bahnschrift SemiBold SemiConden" panose="020B0502040204020203" pitchFamily="34" charset="0"/>
      <p:bold r:id="rId36"/>
    </p:embeddedFont>
    <p:embeddedFont>
      <p:font typeface="Bree Serif" panose="020B0604020202020204" charset="0"/>
      <p:regular r:id="rId37"/>
    </p:embeddedFont>
    <p:embeddedFont>
      <p:font typeface="Calibri" panose="020F0502020204030204" pitchFamily="34" charset="0"/>
      <p:regular r:id="rId38"/>
      <p:bold r:id="rId39"/>
      <p:italic r:id="rId40"/>
      <p:boldItalic r:id="rId41"/>
    </p:embeddedFont>
    <p:embeddedFont>
      <p:font typeface="Oswald" panose="020B0604020202020204" charset="0"/>
      <p:regular r:id="rId42"/>
      <p:bold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0" autoAdjust="0"/>
  </p:normalViewPr>
  <p:slideViewPr>
    <p:cSldViewPr snapToGrid="0">
      <p:cViewPr varScale="1">
        <p:scale>
          <a:sx n="109" d="100"/>
          <a:sy n="109" d="100"/>
        </p:scale>
        <p:origin x="634" y="82"/>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5451161/evaluating-the-lightfm-recommendation-mode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a:p>
            <a:r>
              <a:rPr lang="en-US" dirty="0">
                <a:hlinkClick r:id="rId3"/>
              </a:rPr>
              <a:t>https://stackoverflow.com/questions/45451161/evaluating-the-lightfm-recommendation-model</a:t>
            </a:r>
            <a:endParaRPr lang="en-US" dirty="0"/>
          </a:p>
        </p:txBody>
      </p:sp>
    </p:spTree>
    <p:extLst>
      <p:ext uri="{BB962C8B-B14F-4D97-AF65-F5344CB8AC3E}">
        <p14:creationId xmlns:p14="http://schemas.microsoft.com/office/powerpoint/2010/main" val="40317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Remove redundant categories which have more than 300 null values</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p>
          <a:p>
            <a:pPr marL="0" indent="0">
              <a:spcBef>
                <a:spcPts val="1600"/>
              </a:spcBef>
              <a:spcAft>
                <a:spcPts val="1600"/>
              </a:spcAft>
              <a:buFont typeface="Average"/>
              <a:buNone/>
            </a:pPr>
            <a:endParaRPr lang="en-US" dirty="0">
              <a:solidFill>
                <a:srgbClr val="000000"/>
              </a:solidFill>
            </a:endParaRP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725233" cy="843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Arial"/>
                <a:sym typeface="Average"/>
              </a:rPr>
              <a:t>Standardize account age by years</a:t>
            </a:r>
          </a:p>
          <a:p>
            <a:pPr marL="285750" indent="-285750">
              <a:lnSpc>
                <a:spcPct val="115000"/>
              </a:lnSpc>
              <a:buSzPts val="1800"/>
              <a:buFont typeface="Wingdings" panose="05000000000000000000" pitchFamily="2" charset="2"/>
              <a:buChar char="§"/>
            </a:pPr>
            <a:r>
              <a:rPr lang="en-US" dirty="0">
                <a:solidFill>
                  <a:srgbClr val="000000"/>
                </a:solidFill>
                <a:latin typeface="Arial"/>
                <a:sym typeface="Average"/>
              </a:rPr>
              <a:t>Check the missing values	</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926285" y="27283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06643" y="2738441"/>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3521712" y="2632394"/>
            <a:ext cx="885825"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5205686" y="2632394"/>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4604813" y="3748251"/>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58284" y="2847979"/>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highlight>
                  <a:srgbClr val="FF0000"/>
                </a:highlight>
              </a:rPr>
              <a:t>Business</a:t>
            </a:r>
            <a:r>
              <a:rPr lang="en-US" dirty="0">
                <a:solidFill>
                  <a:srgbClr val="000000"/>
                </a:solidFill>
              </a:rPr>
              <a:t>: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7" y="3815994"/>
            <a:ext cx="5745192" cy="1242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640798"/>
            <a:ext cx="5872444" cy="12427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6761048" y="3094326"/>
            <a:ext cx="2382952" cy="1941571"/>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7772400" y="2917246"/>
            <a:ext cx="1371600" cy="307777"/>
          </a:xfrm>
          <a:prstGeom prst="rect">
            <a:avLst/>
          </a:prstGeom>
          <a:noFill/>
        </p:spPr>
        <p:txBody>
          <a:bodyPr wrap="square" rtlCol="0">
            <a:spAutoFit/>
          </a:bodyPr>
          <a:lstStyle/>
          <a:p>
            <a:r>
              <a:rPr lang="en-US"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1750777752"/>
              </p:ext>
            </p:extLst>
          </p:nvPr>
        </p:nvGraphicFramePr>
        <p:xfrm>
          <a:off x="6594438" y="2075551"/>
          <a:ext cx="1489129" cy="863680"/>
        </p:xfrm>
        <a:graphic>
          <a:graphicData uri="http://schemas.openxmlformats.org/drawingml/2006/table">
            <a:tbl>
              <a:tblPr>
                <a:tableStyleId>{073A0DAA-6AF3-43AB-8588-CEC1D06C72B9}</a:tableStyleId>
              </a:tblPr>
              <a:tblGrid>
                <a:gridCol w="1489129">
                  <a:extLst>
                    <a:ext uri="{9D8B030D-6E8A-4147-A177-3AD203B41FA5}">
                      <a16:colId xmlns:a16="http://schemas.microsoft.com/office/drawing/2014/main" val="2060206738"/>
                    </a:ext>
                  </a:extLst>
                </a:gridCol>
              </a:tblGrid>
              <a:tr h="324283">
                <a:tc>
                  <a:txBody>
                    <a:bodyPr/>
                    <a:lstStyle/>
                    <a:p>
                      <a:pPr algn="l" fontAlgn="ctr"/>
                      <a:r>
                        <a:rPr lang="en-US" sz="800" u="none" strike="noStrike" dirty="0">
                          <a:solidFill>
                            <a:schemeClr val="bg1">
                              <a:lumMod val="50000"/>
                            </a:schemeClr>
                          </a:solidFill>
                          <a:effectLst/>
                        </a:rPr>
                        <a:t>Number of users: 92381</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r h="228073">
                <a:tc>
                  <a:txBody>
                    <a:bodyPr/>
                    <a:lstStyle/>
                    <a:p>
                      <a:pPr algn="l" fontAlgn="ctr"/>
                      <a:r>
                        <a:rPr lang="en-US" sz="800" u="none" strike="noStrike" dirty="0">
                          <a:solidFill>
                            <a:schemeClr val="bg1">
                              <a:lumMod val="50000"/>
                            </a:schemeClr>
                          </a:solidFill>
                          <a:effectLst/>
                        </a:rPr>
                        <a:t>Number of models: 10093</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65459300"/>
                  </a:ext>
                </a:extLst>
              </a:tr>
              <a:tr h="311324">
                <a:tc>
                  <a:txBody>
                    <a:bodyPr/>
                    <a:lstStyle/>
                    <a:p>
                      <a:pPr algn="l" fontAlgn="ctr"/>
                      <a:r>
                        <a:rPr lang="en-US" sz="800" u="none" strike="noStrike" dirty="0">
                          <a:solidFill>
                            <a:schemeClr val="bg1">
                              <a:lumMod val="50000"/>
                            </a:schemeClr>
                          </a:solidFill>
                          <a:effectLst/>
                        </a:rPr>
                        <a:t>Sparsity: 95.6%</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31758108"/>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190959"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Wingdings" panose="05000000000000000000" pitchFamily="2" charset="2"/>
              <a:buChar char="§"/>
            </a:pPr>
            <a:r>
              <a:rPr lang="en-US" sz="1600" dirty="0">
                <a:solidFill>
                  <a:schemeClr val="bg1">
                    <a:lumMod val="50000"/>
                  </a:schemeClr>
                </a:solidFill>
              </a:rPr>
              <a:t>KNN using surprise</a:t>
            </a:r>
          </a:p>
          <a:p>
            <a:pPr marL="285750" indent="-285750">
              <a:buClr>
                <a:schemeClr val="bg1"/>
              </a:buClr>
              <a:buFont typeface="Wingdings" panose="05000000000000000000" pitchFamily="2" charset="2"/>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49"/>
            <a:ext cx="8177700" cy="414453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AutoNum type="arabicPeriod"/>
            </a:pPr>
            <a:r>
              <a:rPr lang="en-US" sz="2500" dirty="0">
                <a:latin typeface="+mn-lt"/>
                <a:ea typeface="Average"/>
                <a:cs typeface="Average"/>
                <a:sym typeface="Average"/>
              </a:rPr>
              <a:t>Problem Statement</a:t>
            </a:r>
          </a:p>
          <a:p>
            <a:pPr marL="457200" lvl="0" indent="-457200" algn="l" rtl="0">
              <a:spcBef>
                <a:spcPts val="0"/>
              </a:spcBef>
              <a:spcAft>
                <a:spcPts val="0"/>
              </a:spcAft>
              <a:buAutoNum type="arabicPeriod"/>
            </a:pPr>
            <a:r>
              <a:rPr lang="en-US" sz="2500" dirty="0">
                <a:latin typeface="+mn-lt"/>
                <a:ea typeface="Average"/>
                <a:cs typeface="Average"/>
                <a:sym typeface="Average"/>
              </a:rPr>
              <a:t>Datasets</a:t>
            </a:r>
          </a:p>
          <a:p>
            <a:pPr marL="457200" lvl="0" indent="-457200">
              <a:buAutoNum type="arabicPeriod"/>
            </a:pPr>
            <a:r>
              <a:rPr lang="en-US" sz="2500" dirty="0">
                <a:ea typeface="Average"/>
                <a:cs typeface="Average"/>
                <a:sym typeface="Average"/>
              </a:rPr>
              <a:t>EDA</a:t>
            </a:r>
          </a:p>
          <a:p>
            <a:pPr marL="457200" lvl="0" indent="-457200">
              <a:buAutoNum type="arabicPeriod"/>
            </a:pPr>
            <a:r>
              <a:rPr lang="en-US" sz="2500" dirty="0">
                <a:ea typeface="Average"/>
                <a:cs typeface="Average"/>
                <a:sym typeface="Average"/>
              </a:rPr>
              <a:t>Data Preparation &amp; Data Cleaning</a:t>
            </a:r>
            <a:r>
              <a:rPr lang="en-US" sz="2500" dirty="0">
                <a:latin typeface="+mn-lt"/>
                <a:ea typeface="Average"/>
                <a:cs typeface="Average"/>
                <a:sym typeface="Average"/>
              </a:rPr>
              <a:t>	</a:t>
            </a:r>
          </a:p>
          <a:p>
            <a:pPr marL="457200" lvl="0" indent="-457200">
              <a:buAutoNum type="arabicPeriod"/>
            </a:pPr>
            <a:r>
              <a:rPr lang="en-US" sz="2500" dirty="0">
                <a:latin typeface="+mn-lt"/>
                <a:ea typeface="Average"/>
                <a:cs typeface="Average"/>
                <a:sym typeface="Average"/>
              </a:rPr>
              <a:t>Models</a:t>
            </a:r>
          </a:p>
          <a:p>
            <a:pPr marL="457200" lvl="0" indent="-457200">
              <a:buAutoNum type="arabicPeriod"/>
            </a:pPr>
            <a:r>
              <a:rPr lang="en-US" sz="2500" dirty="0">
                <a:ea typeface="Average"/>
                <a:cs typeface="Average"/>
                <a:sym typeface="Average"/>
              </a:rPr>
              <a:t>Deployment</a:t>
            </a:r>
          </a:p>
          <a:p>
            <a:pPr marL="457200" lvl="0" indent="-457200">
              <a:buAutoNum type="arabicPeriod"/>
            </a:pPr>
            <a:r>
              <a:rPr lang="en-US" sz="2500" dirty="0">
                <a:ea typeface="Average"/>
                <a:cs typeface="Average"/>
                <a:sym typeface="Average"/>
              </a:rPr>
              <a:t>Lessons Learned</a:t>
            </a:r>
          </a:p>
          <a:p>
            <a:pPr marL="457200" lvl="0" indent="-457200">
              <a:buAutoNum type="arabicPeriod"/>
            </a:pPr>
            <a:r>
              <a:rPr lang="en-US" sz="2500" dirty="0">
                <a:latin typeface="+mn-lt"/>
                <a:ea typeface="Average"/>
                <a:cs typeface="Average"/>
                <a:sym typeface="Average"/>
              </a:rPr>
              <a:t>Challenges</a:t>
            </a:r>
          </a:p>
          <a:p>
            <a:pPr marL="457200" lvl="0" indent="-457200">
              <a:buAutoNum type="arabicPeriod"/>
            </a:pPr>
            <a:r>
              <a:rPr lang="en-US" sz="2500">
                <a:latin typeface="+mn-lt"/>
                <a:ea typeface="Average"/>
                <a:cs typeface="Average"/>
                <a:sym typeface="Average"/>
              </a:rPr>
              <a:t>Future Plans</a:t>
            </a:r>
            <a:endParaRPr lang="en-US" sz="2500" dirty="0">
              <a:latin typeface="+mn-lt"/>
              <a:ea typeface="Average"/>
              <a:cs typeface="Average"/>
              <a:sym typeface="Average"/>
            </a:endParaRPr>
          </a:p>
          <a:p>
            <a:pPr marL="457200" lvl="0" indent="-457200">
              <a:buAutoNum type="arabicPeriod"/>
            </a:pPr>
            <a:r>
              <a:rPr lang="en-US" sz="2500" dirty="0">
                <a:latin typeface="+mn-lt"/>
                <a:ea typeface="Average"/>
                <a:cs typeface="Average"/>
                <a:sym typeface="Average"/>
              </a:rPr>
              <a:t>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Matrix</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 </a:t>
            </a:r>
            <a:r>
              <a:rPr lang="en-US" sz="1300" b="1" dirty="0">
                <a:solidFill>
                  <a:schemeClr val="bg1">
                    <a:lumMod val="50000"/>
                  </a:schemeClr>
                </a:solidFill>
                <a:latin typeface="+mn-lt"/>
              </a:rPr>
              <a:t>:-</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err="1">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err="1"/>
              <a:t>Precision@K</a:t>
            </a:r>
            <a:r>
              <a:rPr lang="en-US" dirty="0"/>
              <a:t>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2" name="TextBox 1">
            <a:extLst>
              <a:ext uri="{FF2B5EF4-FFF2-40B4-BE49-F238E27FC236}">
                <a16:creationId xmlns:a16="http://schemas.microsoft.com/office/drawing/2014/main" id="{7EE756F6-0708-426A-B9AA-AD2D56F44745}"/>
              </a:ext>
            </a:extLst>
          </p:cNvPr>
          <p:cNvSpPr txBox="1"/>
          <p:nvPr/>
        </p:nvSpPr>
        <p:spPr>
          <a:xfrm>
            <a:off x="6995358" y="1772913"/>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0" name="TextBox 9">
            <a:extLst>
              <a:ext uri="{FF2B5EF4-FFF2-40B4-BE49-F238E27FC236}">
                <a16:creationId xmlns:a16="http://schemas.microsoft.com/office/drawing/2014/main" id="{FA289945-4E19-4BE6-A4F3-E8AB2F5079FC}"/>
              </a:ext>
            </a:extLst>
          </p:cNvPr>
          <p:cNvSpPr txBox="1"/>
          <p:nvPr/>
        </p:nvSpPr>
        <p:spPr>
          <a:xfrm>
            <a:off x="6995358" y="3085985"/>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2137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58599"/>
            <a:ext cx="4398264" cy="3088199"/>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4185761"/>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number or rows but different number of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73643"/>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602922"/>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10" name="TextBox 9">
            <a:extLst>
              <a:ext uri="{FF2B5EF4-FFF2-40B4-BE49-F238E27FC236}">
                <a16:creationId xmlns:a16="http://schemas.microsoft.com/office/drawing/2014/main" id="{C5D33F89-E5E3-4817-8C2C-E409F4D065A4}"/>
              </a:ext>
            </a:extLst>
          </p:cNvPr>
          <p:cNvSpPr txBox="1"/>
          <p:nvPr/>
        </p:nvSpPr>
        <p:spPr>
          <a:xfrm>
            <a:off x="7076050" y="174862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1" name="TextBox 10">
            <a:extLst>
              <a:ext uri="{FF2B5EF4-FFF2-40B4-BE49-F238E27FC236}">
                <a16:creationId xmlns:a16="http://schemas.microsoft.com/office/drawing/2014/main" id="{4451B771-35B9-4400-8794-56001A1BEE8C}"/>
              </a:ext>
            </a:extLst>
          </p:cNvPr>
          <p:cNvSpPr txBox="1"/>
          <p:nvPr/>
        </p:nvSpPr>
        <p:spPr>
          <a:xfrm>
            <a:off x="6995358" y="307659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0490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5"/>
            <a:ext cx="6957801" cy="3829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a:buClr>
                <a:schemeClr val="accent6">
                  <a:lumMod val="10000"/>
                </a:schemeClr>
              </a:buClr>
              <a:buFont typeface="Wingdings" pitchFamily="2" charset="2"/>
              <a:buChar char="§"/>
            </a:pPr>
            <a:r>
              <a:rPr lang="en-IN" sz="1300" dirty="0">
                <a:solidFill>
                  <a:schemeClr val="bg1">
                    <a:lumMod val="50000"/>
                  </a:schemeClr>
                </a:solidFill>
                <a:latin typeface="+mn-lt"/>
              </a:rPr>
              <a:t>Overfitting</a:t>
            </a:r>
            <a:r>
              <a:rPr lang="en-IN" sz="1300" dirty="0">
                <a:solidFill>
                  <a:schemeClr val="bg1">
                    <a:lumMod val="50000"/>
                  </a:schemeClr>
                </a:solidFill>
              </a:rPr>
              <a:t> </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277847814"/>
              </p:ext>
            </p:extLst>
          </p:nvPr>
        </p:nvGraphicFramePr>
        <p:xfrm>
          <a:off x="7099536" y="2614507"/>
          <a:ext cx="1733911" cy="831044"/>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93947">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EEB3B909-651E-4F61-8787-7E10CFD9A986}"/>
              </a:ext>
            </a:extLst>
          </p:cNvPr>
          <p:cNvSpPr txBox="1"/>
          <p:nvPr/>
        </p:nvSpPr>
        <p:spPr>
          <a:xfrm>
            <a:off x="7026812" y="2337508"/>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9" name="TextBox 8">
            <a:extLst>
              <a:ext uri="{FF2B5EF4-FFF2-40B4-BE49-F238E27FC236}">
                <a16:creationId xmlns:a16="http://schemas.microsoft.com/office/drawing/2014/main" id="{981E50CE-20E4-40D2-8129-1624FA0504E1}"/>
              </a:ext>
            </a:extLst>
          </p:cNvPr>
          <p:cNvSpPr txBox="1"/>
          <p:nvPr/>
        </p:nvSpPr>
        <p:spPr>
          <a:xfrm>
            <a:off x="7026812" y="3584050"/>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For approximate nearest neighbor, we found </a:t>
            </a:r>
            <a:r>
              <a:rPr lang="en-US" sz="1400" dirty="0">
                <a:solidFill>
                  <a:schemeClr val="bg1">
                    <a:lumMod val="50000"/>
                  </a:schemeClr>
                </a:solidFill>
                <a:latin typeface="+mn-lt"/>
              </a:rPr>
              <a:t>Manhattan distance to give optimum results as we have high dimensional data</a:t>
            </a:r>
          </a:p>
          <a:p>
            <a:pPr marL="285750" lvl="0" indent="-285750">
              <a:buClrTx/>
              <a:buFont typeface="Wingdings" panose="05000000000000000000" pitchFamily="2" charset="2"/>
              <a:buChar char="§"/>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381508" y="257078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2726395743"/>
              </p:ext>
            </p:extLst>
          </p:nvPr>
        </p:nvGraphicFramePr>
        <p:xfrm>
          <a:off x="4128868" y="2143759"/>
          <a:ext cx="3482265" cy="2467135"/>
        </p:xfrm>
        <a:graphic>
          <a:graphicData uri="http://schemas.openxmlformats.org/drawingml/2006/table">
            <a:tbl>
              <a:tblPr>
                <a:tableStyleId>{5C22544A-7EE6-4342-B048-85BDC9FD1C3A}</a:tableStyleId>
              </a:tblPr>
              <a:tblGrid>
                <a:gridCol w="1259058">
                  <a:extLst>
                    <a:ext uri="{9D8B030D-6E8A-4147-A177-3AD203B41FA5}">
                      <a16:colId xmlns:a16="http://schemas.microsoft.com/office/drawing/2014/main" val="2148593076"/>
                    </a:ext>
                  </a:extLst>
                </a:gridCol>
                <a:gridCol w="1065163">
                  <a:extLst>
                    <a:ext uri="{9D8B030D-6E8A-4147-A177-3AD203B41FA5}">
                      <a16:colId xmlns:a16="http://schemas.microsoft.com/office/drawing/2014/main" val="2807180746"/>
                    </a:ext>
                  </a:extLst>
                </a:gridCol>
                <a:gridCol w="1158044">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0.03</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0.11</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2253125259"/>
                  </a:ext>
                </a:extLst>
              </a:tr>
              <a:tr h="33388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0.05</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2660494600"/>
                  </a:ext>
                </a:extLst>
              </a:tr>
              <a:tr h="439868">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725680990"/>
                  </a:ext>
                </a:extLst>
              </a:tr>
              <a:tr h="514086">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These results are based upon optimal hyperparameters for each model through scikit-optimizer library, which performs cross-validation to find the best set of parameters</a:t>
            </a:r>
          </a:p>
          <a:p>
            <a:pPr marL="285750" indent="-285750">
              <a:buClrTx/>
              <a:buFont typeface="Wingdings" panose="05000000000000000000" pitchFamily="2" charset="2"/>
              <a:buChar char="§"/>
            </a:pPr>
            <a:r>
              <a:rPr lang="en-US" sz="1300" dirty="0">
                <a:solidFill>
                  <a:schemeClr val="bg1">
                    <a:lumMod val="50000"/>
                  </a:schemeClr>
                </a:solidFill>
                <a:latin typeface="+mn-lt"/>
              </a:rPr>
              <a:t>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demo">
            <a:hlinkClick r:id="" action="ppaction://media"/>
            <a:extLst>
              <a:ext uri="{FF2B5EF4-FFF2-40B4-BE49-F238E27FC236}">
                <a16:creationId xmlns:a16="http://schemas.microsoft.com/office/drawing/2014/main" id="{9722CB26-5282-48F4-9EE4-6456C2D68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16" y="748094"/>
            <a:ext cx="8866714" cy="4119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How recommendation systems works using Annoy and </a:t>
            </a:r>
            <a:r>
              <a:rPr lang="en-IN" dirty="0" err="1">
                <a:solidFill>
                  <a:schemeClr val="bg1">
                    <a:lumMod val="50000"/>
                  </a:schemeClr>
                </a:solidFill>
                <a:latin typeface="+mn-lt"/>
              </a:rPr>
              <a:t>LightFM</a:t>
            </a:r>
            <a:endParaRPr lang="en-IN" dirty="0">
              <a:solidFill>
                <a:schemeClr val="bg1">
                  <a:lumMod val="50000"/>
                </a:schemeClr>
              </a:solidFill>
              <a:latin typeface="+mn-lt"/>
            </a:endParaRPr>
          </a:p>
          <a:p>
            <a:pPr marL="285750" indent="-285750">
              <a:buClrTx/>
              <a:buFont typeface="Wingdings" panose="05000000000000000000" pitchFamily="2" charset="2"/>
              <a:buChar char="§"/>
            </a:pPr>
            <a:r>
              <a:rPr lang="en-IN" dirty="0">
                <a:solidFill>
                  <a:schemeClr val="bg1">
                    <a:lumMod val="50000"/>
                  </a:schemeClr>
                </a:solidFill>
                <a:latin typeface="+mn-lt"/>
              </a:rPr>
              <a:t>Web Scraping </a:t>
            </a:r>
          </a:p>
          <a:p>
            <a:pPr marL="285750" indent="-285750">
              <a:buClrTx/>
              <a:buFont typeface="Wingdings" panose="05000000000000000000" pitchFamily="2" charset="2"/>
              <a:buChar char="§"/>
            </a:pPr>
            <a:r>
              <a:rPr lang="en-IN" dirty="0">
                <a:solidFill>
                  <a:schemeClr val="bg1">
                    <a:lumMod val="50000"/>
                  </a:schemeClr>
                </a:solidFill>
                <a:latin typeface="+mn-lt"/>
              </a:rPr>
              <a:t>Data Cleaning is not easy</a:t>
            </a:r>
          </a:p>
          <a:p>
            <a:pPr marL="285750" indent="-285750">
              <a:buClrTx/>
              <a:buFont typeface="Wingdings" panose="05000000000000000000" pitchFamily="2" charset="2"/>
              <a:buChar char="§"/>
            </a:pPr>
            <a:r>
              <a:rPr lang="en-IN" dirty="0">
                <a:solidFill>
                  <a:schemeClr val="bg1">
                    <a:lumMod val="50000"/>
                  </a:schemeClr>
                </a:solidFill>
                <a:latin typeface="+mn-lt"/>
              </a:rPr>
              <a:t>Extracting insights from data</a:t>
            </a:r>
          </a:p>
          <a:p>
            <a:pPr marL="285750" indent="-285750">
              <a:buClrTx/>
              <a:buFont typeface="Wingdings" panose="05000000000000000000" pitchFamily="2" charset="2"/>
              <a:buChar char="§"/>
            </a:pPr>
            <a:r>
              <a:rPr lang="en-IN" dirty="0">
                <a:solidFill>
                  <a:schemeClr val="bg1">
                    <a:lumMod val="50000"/>
                  </a:schemeClr>
                </a:solidFill>
                <a:latin typeface="+mn-lt"/>
              </a:rPr>
              <a:t>Data Preparation</a:t>
            </a:r>
          </a:p>
          <a:p>
            <a:pPr marL="285750" indent="-285750">
              <a:buClrTx/>
              <a:buFont typeface="Wingdings" panose="05000000000000000000" pitchFamily="2" charset="2"/>
              <a:buChar char="§"/>
            </a:pPr>
            <a:r>
              <a:rPr lang="en-IN" dirty="0">
                <a:solidFill>
                  <a:schemeClr val="bg1">
                    <a:lumMod val="50000"/>
                  </a:schemeClr>
                </a:solidFill>
                <a:latin typeface="+mn-lt"/>
              </a:rPr>
              <a:t>Version Control</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Sparsity of the data</a:t>
            </a:r>
          </a:p>
          <a:p>
            <a:pPr marL="285750" indent="-285750">
              <a:buClrTx/>
              <a:buFont typeface="Wingdings" panose="05000000000000000000" pitchFamily="2" charset="2"/>
              <a:buChar char="§"/>
            </a:pPr>
            <a:r>
              <a:rPr lang="en-IN" dirty="0">
                <a:solidFill>
                  <a:schemeClr val="bg1">
                    <a:lumMod val="50000"/>
                  </a:schemeClr>
                </a:solidFill>
                <a:latin typeface="+mn-lt"/>
              </a:rPr>
              <a:t>Trip Advisor data </a:t>
            </a:r>
          </a:p>
          <a:p>
            <a:pPr marL="285750" indent="-285750">
              <a:buClrTx/>
              <a:buFont typeface="Wingdings" panose="05000000000000000000" pitchFamily="2" charset="2"/>
              <a:buChar char="§"/>
            </a:pPr>
            <a:r>
              <a:rPr lang="en-IN" dirty="0">
                <a:solidFill>
                  <a:schemeClr val="bg1">
                    <a:lumMod val="50000"/>
                  </a:schemeClr>
                </a:solidFill>
                <a:latin typeface="+mn-lt"/>
              </a:rPr>
              <a:t>Working with limited documentation of the recommenders’ system libraries</a:t>
            </a:r>
          </a:p>
          <a:p>
            <a:pPr marL="0" indent="0">
              <a:buNone/>
            </a:pPr>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Take user inputs and update the database</a:t>
            </a:r>
          </a:p>
          <a:p>
            <a:pPr marL="285750" indent="-285750"/>
            <a:endParaRPr dirty="0">
              <a:solidFill>
                <a:schemeClr val="bg1">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8B1-BEC4-4144-9A79-E863758471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ED217-E669-4C6A-9570-32D14B5E06E2}"/>
              </a:ext>
            </a:extLst>
          </p:cNvPr>
          <p:cNvSpPr>
            <a:spLocks noGrp="1"/>
          </p:cNvSpPr>
          <p:nvPr>
            <p:ph type="body" idx="1"/>
          </p:nvPr>
        </p:nvSpPr>
        <p:spPr/>
        <p:txBody>
          <a:bodyPr/>
          <a:lstStyle/>
          <a:p>
            <a:pPr marL="114300" indent="0">
              <a:buNone/>
            </a:pPr>
            <a:r>
              <a:rPr lang="en-US" sz="5400" dirty="0">
                <a:solidFill>
                  <a:schemeClr val="bg1">
                    <a:lumMod val="50000"/>
                  </a:schemeClr>
                </a:solidFill>
                <a:latin typeface="Bahnschrift SemiBold SemiConden" panose="020B0502040204020203" pitchFamily="34" charset="0"/>
              </a:rPr>
              <a:t>QUESTIONS ?</a:t>
            </a:r>
          </a:p>
        </p:txBody>
      </p:sp>
    </p:spTree>
    <p:extLst>
      <p:ext uri="{BB962C8B-B14F-4D97-AF65-F5344CB8AC3E}">
        <p14:creationId xmlns:p14="http://schemas.microsoft.com/office/powerpoint/2010/main" val="8197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a:t>
            </a:r>
            <a:r>
              <a:rPr lang="en-US" b="1" dirty="0">
                <a:solidFill>
                  <a:srgbClr val="383838"/>
                </a:solidFill>
                <a:latin typeface="+mn-lt"/>
              </a:rPr>
              <a:t>192,609</a:t>
            </a:r>
            <a:r>
              <a:rPr lang="en-US" dirty="0">
                <a:solidFill>
                  <a:srgbClr val="383838"/>
                </a:solidFill>
                <a:latin typeface="+mn-lt"/>
              </a:rPr>
              <a:t>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a:t>
            </a:r>
            <a:r>
              <a:rPr lang="en-US" b="1" dirty="0">
                <a:solidFill>
                  <a:srgbClr val="383838"/>
                </a:solidFill>
                <a:latin typeface="+mn-lt"/>
              </a:rPr>
              <a:t>6,685,900</a:t>
            </a:r>
            <a:r>
              <a:rPr lang="en-US" dirty="0">
                <a:solidFill>
                  <a:srgbClr val="383838"/>
                </a:solidFill>
                <a:latin typeface="+mn-lt"/>
              </a:rPr>
              <a:t>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loaded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endParaRPr lang="en-US" sz="1350" dirty="0">
              <a:solidFill>
                <a:srgbClr val="000000"/>
              </a:solidFill>
              <a:highlight>
                <a:srgbClr val="FFFFFF"/>
              </a:highlight>
              <a:latin typeface="Arial"/>
              <a:ea typeface="Arial"/>
              <a:cs typeface="Arial"/>
              <a:sym typeface="Arial"/>
            </a:endParaRP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663932"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3223916" y="1970743"/>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5330032" y="1695409"/>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1524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dirty="0">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
        <p:nvSpPr>
          <p:cNvPr id="8" name="Google Shape;114;g83d7f3170d_0_5">
            <a:extLst>
              <a:ext uri="{FF2B5EF4-FFF2-40B4-BE49-F238E27FC236}">
                <a16:creationId xmlns:a16="http://schemas.microsoft.com/office/drawing/2014/main" id="{4CE1D9FC-6001-4449-AB1A-5B8D33368212}"/>
              </a:ext>
            </a:extLst>
          </p:cNvPr>
          <p:cNvSpPr txBox="1">
            <a:spLocks/>
          </p:cNvSpPr>
          <p:nvPr/>
        </p:nvSpPr>
        <p:spPr>
          <a:xfrm>
            <a:off x="51693" y="1081611"/>
            <a:ext cx="8520600" cy="771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From the correlation matrix, we observe that there exists high correlation between variables due to multi-component ratings</a:t>
            </a:r>
          </a:p>
        </p:txBody>
      </p:sp>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2597</TotalTime>
  <Words>2228</Words>
  <Application>Microsoft Office PowerPoint</Application>
  <PresentationFormat>On-screen Show (16:9)</PresentationFormat>
  <Paragraphs>331</Paragraphs>
  <Slides>32</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Average</vt:lpstr>
      <vt:lpstr>Noto Sans Symbols</vt:lpstr>
      <vt:lpstr>Bree Serif</vt:lpstr>
      <vt:lpstr>Oswald</vt:lpstr>
      <vt:lpstr>Arial</vt:lpstr>
      <vt:lpstr>Roboto Mono</vt:lpstr>
      <vt:lpstr>Calibri</vt:lpstr>
      <vt:lpstr>Wingdings</vt:lpstr>
      <vt:lpstr>Bahnschrift SemiBold SemiConden</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 </vt:lpstr>
      <vt:lpstr>Models</vt:lpstr>
      <vt:lpstr>Hyperparameter Tuning </vt:lpstr>
      <vt:lpstr>Results</vt:lpstr>
      <vt:lpstr>Cold-Start Problem </vt:lpstr>
      <vt:lpstr>Demo </vt:lpstr>
      <vt:lpstr>Lessons Learned</vt:lpstr>
      <vt:lpstr>Challenges</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164</cp:revision>
  <dcterms:modified xsi:type="dcterms:W3CDTF">2020-04-26T05:30:34Z</dcterms:modified>
</cp:coreProperties>
</file>